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999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753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9894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0179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2880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294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2909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4355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829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223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567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212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1754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6537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115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7888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460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5/15/2017</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860988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mk-MK" dirty="0" smtClean="0"/>
              <a:t>Економски принципи</a:t>
            </a:r>
            <a:endParaRPr lang="mk-MK" dirty="0"/>
          </a:p>
        </p:txBody>
      </p:sp>
      <p:sp>
        <p:nvSpPr>
          <p:cNvPr id="3" name="Subtitle 2"/>
          <p:cNvSpPr>
            <a:spLocks noGrp="1"/>
          </p:cNvSpPr>
          <p:nvPr>
            <p:ph type="subTitle" idx="1"/>
          </p:nvPr>
        </p:nvSpPr>
        <p:spPr/>
        <p:txBody>
          <a:bodyPr/>
          <a:lstStyle/>
          <a:p>
            <a:r>
              <a:rPr lang="mk-MK" dirty="0" smtClean="0"/>
              <a:t>бизнис</a:t>
            </a:r>
            <a:endParaRPr lang="mk-MK" dirty="0"/>
          </a:p>
        </p:txBody>
      </p:sp>
    </p:spTree>
    <p:extLst>
      <p:ext uri="{BB962C8B-B14F-4D97-AF65-F5344CB8AC3E}">
        <p14:creationId xmlns:p14="http://schemas.microsoft.com/office/powerpoint/2010/main" val="223100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Ефикасност</a:t>
            </a:r>
            <a:endParaRPr lang="mk-MK" dirty="0"/>
          </a:p>
        </p:txBody>
      </p:sp>
      <p:sp>
        <p:nvSpPr>
          <p:cNvPr id="3" name="Content Placeholder 2"/>
          <p:cNvSpPr>
            <a:spLocks noGrp="1"/>
          </p:cNvSpPr>
          <p:nvPr>
            <p:ph idx="1"/>
          </p:nvPr>
        </p:nvSpPr>
        <p:spPr/>
        <p:txBody>
          <a:bodyPr/>
          <a:lstStyle/>
          <a:p>
            <a:r>
              <a:rPr lang="ru-RU" dirty="0"/>
              <a:t>Ефикасност е однос на резултатите на функционирање на претпријатието и вложувањата кои се неопходни за да се остварат истите</a:t>
            </a:r>
            <a:r>
              <a:rPr lang="ru-RU" dirty="0" smtClean="0"/>
              <a:t>.</a:t>
            </a:r>
          </a:p>
          <a:p>
            <a:r>
              <a:rPr lang="mk-MK" dirty="0"/>
              <a:t>ЕФИКАСНОСТ ЗНАЧИ ДА СЕ ИЗВЕДУВААТ РАБОТИТЕ НА ВИСТИНСКИ НАЧИН</a:t>
            </a:r>
            <a:r>
              <a:rPr lang="mk-MK" dirty="0" smtClean="0"/>
              <a:t>.</a:t>
            </a:r>
            <a:endParaRPr lang="mk-MK" dirty="0"/>
          </a:p>
        </p:txBody>
      </p:sp>
    </p:spTree>
    <p:extLst>
      <p:ext uri="{BB962C8B-B14F-4D97-AF65-F5344CB8AC3E}">
        <p14:creationId xmlns:p14="http://schemas.microsoft.com/office/powerpoint/2010/main" val="3867941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865" y="838201"/>
            <a:ext cx="6798736" cy="5096932"/>
          </a:xfrm>
        </p:spPr>
        <p:txBody>
          <a:bodyPr/>
          <a:lstStyle/>
          <a:p>
            <a:r>
              <a:rPr lang="mk-MK" b="1" dirty="0"/>
              <a:t>Ефикасноста </a:t>
            </a:r>
            <a:r>
              <a:rPr lang="mk-MK" dirty="0"/>
              <a:t>се мери со односот на вкупно потрошените средства за работа и производството.</a:t>
            </a:r>
          </a:p>
          <a:p>
            <a:pPr marL="0" indent="0">
              <a:buNone/>
            </a:pPr>
            <a:endParaRPr lang="mk-MK" dirty="0"/>
          </a:p>
        </p:txBody>
      </p:sp>
      <p:pic>
        <p:nvPicPr>
          <p:cNvPr id="4" name="Picture 3"/>
          <p:cNvPicPr>
            <a:picLocks noChangeAspect="1"/>
          </p:cNvPicPr>
          <p:nvPr/>
        </p:nvPicPr>
        <p:blipFill>
          <a:blip r:embed="rId2"/>
          <a:stretch>
            <a:fillRect/>
          </a:stretch>
        </p:blipFill>
        <p:spPr>
          <a:xfrm>
            <a:off x="2123852" y="2637986"/>
            <a:ext cx="4904762" cy="3266667"/>
          </a:xfrm>
          <a:prstGeom prst="rect">
            <a:avLst/>
          </a:prstGeom>
        </p:spPr>
      </p:pic>
    </p:spTree>
    <p:extLst>
      <p:ext uri="{BB962C8B-B14F-4D97-AF65-F5344CB8AC3E}">
        <p14:creationId xmlns:p14="http://schemas.microsoft.com/office/powerpoint/2010/main" val="4238973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smtClean="0"/>
              <a:t>Продуктивност</a:t>
            </a:r>
            <a:br>
              <a:rPr lang="mk-MK" dirty="0" smtClean="0"/>
            </a:br>
            <a:r>
              <a:rPr lang="mk-MK" dirty="0" smtClean="0"/>
              <a:t>(задача)</a:t>
            </a:r>
            <a:endParaRPr lang="mk-MK" dirty="0"/>
          </a:p>
        </p:txBody>
      </p:sp>
      <p:sp>
        <p:nvSpPr>
          <p:cNvPr id="3" name="Content Placeholder 2"/>
          <p:cNvSpPr>
            <a:spLocks noGrp="1"/>
          </p:cNvSpPr>
          <p:nvPr>
            <p:ph idx="1"/>
          </p:nvPr>
        </p:nvSpPr>
        <p:spPr/>
        <p:txBody>
          <a:bodyPr>
            <a:normAutofit fontScale="62500" lnSpcReduction="20000"/>
          </a:bodyPr>
          <a:lstStyle/>
          <a:p>
            <a:r>
              <a:rPr lang="mk-MK" i="1" dirty="0" smtClean="0"/>
              <a:t>Пекарата</a:t>
            </a:r>
            <a:r>
              <a:rPr lang="sr-Latn-RS" i="1" dirty="0" smtClean="0"/>
              <a:t> </a:t>
            </a:r>
            <a:r>
              <a:rPr lang="sr-Latn-RS" i="1" dirty="0"/>
              <a:t>“</a:t>
            </a:r>
            <a:r>
              <a:rPr lang="mk-MK" i="1" dirty="0"/>
              <a:t>н</a:t>
            </a:r>
            <a:r>
              <a:rPr lang="sr-Latn-RS" i="1" dirty="0"/>
              <a:t>” </a:t>
            </a:r>
            <a:r>
              <a:rPr lang="mk-MK" i="1" dirty="0"/>
              <a:t>дневно произведува </a:t>
            </a:r>
            <a:r>
              <a:rPr lang="sr-Latn-RS" i="1" dirty="0"/>
              <a:t>180.000 </a:t>
            </a:r>
            <a:r>
              <a:rPr lang="mk-MK" i="1" dirty="0"/>
              <a:t>парчиња леб, при што остварува трошок од</a:t>
            </a:r>
            <a:r>
              <a:rPr lang="sr-Latn-RS" i="1" dirty="0"/>
              <a:t> 6.000 </a:t>
            </a:r>
            <a:r>
              <a:rPr lang="mk-MK" i="1" dirty="0"/>
              <a:t>часови труд</a:t>
            </a:r>
            <a:r>
              <a:rPr lang="sr-Latn-RS" i="1" dirty="0"/>
              <a:t>. </a:t>
            </a:r>
            <a:r>
              <a:rPr lang="mk-MK" i="1" dirty="0"/>
              <a:t>Да се пресмета продуктивноста на пекарата изразена со количина на произведен леб во еден час</a:t>
            </a:r>
            <a:r>
              <a:rPr lang="sr-Latn-RS" i="1" dirty="0"/>
              <a:t>.</a:t>
            </a:r>
            <a:endParaRPr lang="mk-MK" dirty="0"/>
          </a:p>
          <a:p>
            <a:r>
              <a:rPr lang="sr-Latn-RS" dirty="0"/>
              <a:t>Q = 180.000 </a:t>
            </a:r>
            <a:r>
              <a:rPr lang="mk-MK" dirty="0"/>
              <a:t>пар. леб</a:t>
            </a:r>
          </a:p>
          <a:p>
            <a:r>
              <a:rPr lang="sr-Latn-RS" u="sng" dirty="0"/>
              <a:t>T = 6.000 h </a:t>
            </a:r>
            <a:r>
              <a:rPr lang="mk-MK" u="sng" dirty="0"/>
              <a:t>работа</a:t>
            </a:r>
            <a:endParaRPr lang="mk-MK" dirty="0"/>
          </a:p>
          <a:p>
            <a:r>
              <a:rPr lang="sr-Latn-RS" u="sng" dirty="0"/>
              <a:t>P=?</a:t>
            </a:r>
            <a:endParaRPr lang="sr-Latn-RS" dirty="0"/>
          </a:p>
          <a:p>
            <a:r>
              <a:rPr lang="sr-Latn-RS" b="1" dirty="0"/>
              <a:t>P </a:t>
            </a:r>
            <a:r>
              <a:rPr lang="sr-Latn-RS" dirty="0"/>
              <a:t>=</a:t>
            </a:r>
            <a:r>
              <a:rPr lang="mk-MK" dirty="0"/>
              <a:t> </a:t>
            </a:r>
            <a:r>
              <a:rPr lang="en-US" dirty="0"/>
              <a:t>Q/T=180.000,00/6000h</a:t>
            </a:r>
            <a:r>
              <a:rPr lang="sr-Latn-RS" dirty="0"/>
              <a:t> =30 par/h -</a:t>
            </a:r>
            <a:r>
              <a:rPr lang="mk-MK" dirty="0"/>
              <a:t>За еден час се произведува 30 пар. леб</a:t>
            </a:r>
          </a:p>
          <a:p>
            <a:r>
              <a:rPr lang="mk-MK" dirty="0"/>
              <a:t>Нормирано работно време за 1 час (потрбно часови работа за производство на едно парче леб)</a:t>
            </a:r>
          </a:p>
          <a:p>
            <a:r>
              <a:rPr lang="en-US" dirty="0" err="1"/>
              <a:t>T</a:t>
            </a:r>
            <a:r>
              <a:rPr lang="en-US" baseline="-25000" dirty="0" err="1"/>
              <a:t>h</a:t>
            </a:r>
            <a:r>
              <a:rPr lang="en-US" dirty="0"/>
              <a:t>=T/Q</a:t>
            </a:r>
            <a:endParaRPr lang="mk-MK" dirty="0"/>
          </a:p>
          <a:p>
            <a:r>
              <a:rPr lang="en-US" dirty="0" err="1"/>
              <a:t>T</a:t>
            </a:r>
            <a:r>
              <a:rPr lang="en-US" baseline="-25000" dirty="0" err="1"/>
              <a:t>h</a:t>
            </a:r>
            <a:r>
              <a:rPr lang="en-US" dirty="0"/>
              <a:t>=6.000/180.000 </a:t>
            </a:r>
            <a:r>
              <a:rPr lang="mk-MK" dirty="0"/>
              <a:t>парчиња</a:t>
            </a:r>
          </a:p>
          <a:p>
            <a:r>
              <a:rPr lang="en-US" dirty="0" err="1"/>
              <a:t>T</a:t>
            </a:r>
            <a:r>
              <a:rPr lang="en-US" baseline="-25000" dirty="0" err="1"/>
              <a:t>h</a:t>
            </a:r>
            <a:r>
              <a:rPr lang="mk-MK" dirty="0"/>
              <a:t>=0,03 </a:t>
            </a:r>
            <a:r>
              <a:rPr lang="en-US" dirty="0"/>
              <a:t>h</a:t>
            </a:r>
            <a:r>
              <a:rPr lang="sq-AL" dirty="0"/>
              <a:t> </a:t>
            </a:r>
            <a:r>
              <a:rPr lang="mk-MK" dirty="0"/>
              <a:t>з</a:t>
            </a:r>
            <a:r>
              <a:rPr lang="sq-AL" dirty="0"/>
              <a:t>a 1 </a:t>
            </a:r>
            <a:r>
              <a:rPr lang="mk-MK" dirty="0"/>
              <a:t>парче леб За производство на едно парче леб потребно е 0,03 часа ( или 2 минути</a:t>
            </a:r>
            <a:r>
              <a:rPr lang="mk-MK" dirty="0" smtClean="0"/>
              <a:t>)</a:t>
            </a:r>
            <a:endParaRPr lang="mk-MK" dirty="0"/>
          </a:p>
        </p:txBody>
      </p:sp>
    </p:spTree>
    <p:extLst>
      <p:ext uri="{BB962C8B-B14F-4D97-AF65-F5344CB8AC3E}">
        <p14:creationId xmlns:p14="http://schemas.microsoft.com/office/powerpoint/2010/main" val="1698817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smtClean="0"/>
              <a:t>Економичност</a:t>
            </a:r>
            <a:br>
              <a:rPr lang="mk-MK" dirty="0" smtClean="0"/>
            </a:br>
            <a:r>
              <a:rPr lang="mk-MK" dirty="0" smtClean="0"/>
              <a:t>(задача)</a:t>
            </a:r>
            <a:endParaRPr lang="mk-MK" dirty="0"/>
          </a:p>
        </p:txBody>
      </p:sp>
      <p:sp>
        <p:nvSpPr>
          <p:cNvPr id="3" name="Content Placeholder 2"/>
          <p:cNvSpPr>
            <a:spLocks noGrp="1"/>
          </p:cNvSpPr>
          <p:nvPr>
            <p:ph idx="1"/>
          </p:nvPr>
        </p:nvSpPr>
        <p:spPr/>
        <p:txBody>
          <a:bodyPr>
            <a:normAutofit fontScale="85000" lnSpcReduction="10000"/>
          </a:bodyPr>
          <a:lstStyle/>
          <a:p>
            <a:r>
              <a:rPr lang="mk-MK" i="1" dirty="0" smtClean="0"/>
              <a:t>Претпријатието </a:t>
            </a:r>
            <a:r>
              <a:rPr lang="mk-MK" i="1" dirty="0"/>
              <a:t>за производство на керамиди , произвело 4.000.000,00 парчиња керамиди. За тоа потрошило 1.200.000 кг материјал, 500.000 часови работа со машини и 200.000 часови работна сила.</a:t>
            </a:r>
            <a:endParaRPr lang="mk-MK" dirty="0"/>
          </a:p>
          <a:p>
            <a:r>
              <a:rPr lang="mk-MK" i="1" dirty="0"/>
              <a:t>Да се пресмета парцијалната економичност на претпријатието</a:t>
            </a:r>
            <a:endParaRPr lang="mk-MK" dirty="0"/>
          </a:p>
          <a:p>
            <a:r>
              <a:rPr lang="mk-MK" dirty="0"/>
              <a:t>Е=Вредност/Трошоци=</a:t>
            </a:r>
            <a:r>
              <a:rPr lang="en-US" dirty="0"/>
              <a:t>V/T</a:t>
            </a:r>
            <a:endParaRPr lang="mk-MK" dirty="0"/>
          </a:p>
          <a:p>
            <a:r>
              <a:rPr lang="mk-MK" dirty="0"/>
              <a:t>Е</a:t>
            </a:r>
            <a:r>
              <a:rPr lang="mk-MK" baseline="-25000" dirty="0"/>
              <a:t>материјал</a:t>
            </a:r>
            <a:r>
              <a:rPr lang="mk-MK" dirty="0"/>
              <a:t>=4.000.000/1.200.000=3,33 пар/кг</a:t>
            </a:r>
          </a:p>
          <a:p>
            <a:r>
              <a:rPr lang="mk-MK" dirty="0"/>
              <a:t>Е</a:t>
            </a:r>
            <a:r>
              <a:rPr lang="mk-MK" baseline="-25000" dirty="0"/>
              <a:t>средства за работа</a:t>
            </a:r>
            <a:r>
              <a:rPr lang="mk-MK" dirty="0"/>
              <a:t>=4.000.000/500.000=8 пар/час</a:t>
            </a:r>
          </a:p>
          <a:p>
            <a:r>
              <a:rPr lang="mk-MK" dirty="0"/>
              <a:t>Е</a:t>
            </a:r>
            <a:r>
              <a:rPr lang="mk-MK" baseline="-25000" dirty="0"/>
              <a:t>работна сила</a:t>
            </a:r>
            <a:r>
              <a:rPr lang="mk-MK" dirty="0"/>
              <a:t>=4.000.000/200.000=20 </a:t>
            </a:r>
            <a:r>
              <a:rPr lang="mk-MK" dirty="0" smtClean="0"/>
              <a:t>пар/час</a:t>
            </a:r>
            <a:endParaRPr lang="mk-MK" dirty="0"/>
          </a:p>
        </p:txBody>
      </p:sp>
    </p:spTree>
    <p:extLst>
      <p:ext uri="{BB962C8B-B14F-4D97-AF65-F5344CB8AC3E}">
        <p14:creationId xmlns:p14="http://schemas.microsoft.com/office/powerpoint/2010/main" val="1705919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smtClean="0"/>
              <a:t>Рентабилност</a:t>
            </a:r>
            <a:br>
              <a:rPr lang="mk-MK" dirty="0" smtClean="0"/>
            </a:br>
            <a:r>
              <a:rPr lang="mk-MK" dirty="0" smtClean="0"/>
              <a:t>(задача)</a:t>
            </a:r>
            <a:endParaRPr lang="mk-MK" dirty="0"/>
          </a:p>
        </p:txBody>
      </p:sp>
      <p:sp>
        <p:nvSpPr>
          <p:cNvPr id="3" name="Content Placeholder 2"/>
          <p:cNvSpPr>
            <a:spLocks noGrp="1"/>
          </p:cNvSpPr>
          <p:nvPr>
            <p:ph idx="1"/>
          </p:nvPr>
        </p:nvSpPr>
        <p:spPr/>
        <p:txBody>
          <a:bodyPr>
            <a:normAutofit fontScale="70000" lnSpcReduction="20000"/>
          </a:bodyPr>
          <a:lstStyle/>
          <a:p>
            <a:r>
              <a:rPr lang="mk-MK" i="1" dirty="0"/>
              <a:t>Задача: Претпријатието во 2009 остварило добивка во износ од 300.000 денари, со ангажирани средства од 900.000 денари. Во 2010 остварило добивка во износ од 250.000 денари, со ангажирани средства од 1.000.000 денари.</a:t>
            </a:r>
            <a:endParaRPr lang="mk-MK" dirty="0"/>
          </a:p>
          <a:p>
            <a:r>
              <a:rPr lang="mk-MK" i="1" dirty="0"/>
              <a:t>Да се пресметка нивото и динамиката на рентабилноста.</a:t>
            </a:r>
            <a:endParaRPr lang="mk-MK" dirty="0"/>
          </a:p>
          <a:p>
            <a:pPr marL="0" indent="0">
              <a:buNone/>
            </a:pPr>
            <a:endParaRPr lang="mk-MK" dirty="0"/>
          </a:p>
          <a:p>
            <a:pPr marL="0" indent="0">
              <a:buNone/>
            </a:pPr>
            <a:r>
              <a:rPr lang="mk-MK" dirty="0" smtClean="0"/>
              <a:t>	2009 </a:t>
            </a:r>
            <a:endParaRPr lang="mk-MK" dirty="0"/>
          </a:p>
          <a:p>
            <a:r>
              <a:rPr lang="en-US" dirty="0"/>
              <a:t>R</a:t>
            </a:r>
            <a:r>
              <a:rPr lang="en-US" baseline="-25000" dirty="0"/>
              <a:t>1</a:t>
            </a:r>
            <a:r>
              <a:rPr lang="en-US" dirty="0"/>
              <a:t>=</a:t>
            </a:r>
            <a:r>
              <a:rPr lang="mk-MK" dirty="0"/>
              <a:t>Добивка/Ангажирани средства=300.000/900.000=0,33</a:t>
            </a:r>
          </a:p>
          <a:p>
            <a:pPr marL="0" indent="0">
              <a:buNone/>
            </a:pPr>
            <a:r>
              <a:rPr lang="mk-MK" smtClean="0"/>
              <a:t>	2010 </a:t>
            </a:r>
            <a:endParaRPr lang="mk-MK" dirty="0"/>
          </a:p>
          <a:p>
            <a:r>
              <a:rPr lang="en-US" dirty="0"/>
              <a:t>R</a:t>
            </a:r>
            <a:r>
              <a:rPr lang="en-US" baseline="-25000" dirty="0"/>
              <a:t>2</a:t>
            </a:r>
            <a:r>
              <a:rPr lang="en-US" dirty="0"/>
              <a:t>=</a:t>
            </a:r>
            <a:r>
              <a:rPr lang="mk-MK" dirty="0"/>
              <a:t>Добивка/Ангажирани средства=250.000/1.000.000=0,25</a:t>
            </a:r>
          </a:p>
          <a:p>
            <a:r>
              <a:rPr lang="en-US" dirty="0" err="1"/>
              <a:t>i</a:t>
            </a:r>
            <a:r>
              <a:rPr lang="en-US" baseline="-25000" dirty="0" err="1"/>
              <a:t>r</a:t>
            </a:r>
            <a:r>
              <a:rPr lang="en-US" dirty="0"/>
              <a:t>= R</a:t>
            </a:r>
            <a:r>
              <a:rPr lang="en-US" baseline="-25000" dirty="0"/>
              <a:t>2</a:t>
            </a:r>
            <a:r>
              <a:rPr lang="en-US" dirty="0"/>
              <a:t>/ R</a:t>
            </a:r>
            <a:r>
              <a:rPr lang="en-US" baseline="-25000" dirty="0"/>
              <a:t>1</a:t>
            </a:r>
            <a:r>
              <a:rPr lang="en-US" dirty="0"/>
              <a:t>·100%=0,25/0,33 =75,76% </a:t>
            </a:r>
            <a:r>
              <a:rPr lang="mk-MK" dirty="0"/>
              <a:t>намалување</a:t>
            </a:r>
          </a:p>
          <a:p>
            <a:endParaRPr lang="mk-MK" dirty="0"/>
          </a:p>
        </p:txBody>
      </p:sp>
    </p:spTree>
    <p:extLst>
      <p:ext uri="{BB962C8B-B14F-4D97-AF65-F5344CB8AC3E}">
        <p14:creationId xmlns:p14="http://schemas.microsoft.com/office/powerpoint/2010/main" val="3153767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dirty="0"/>
              <a:t>ЕКОНОМСКИ </a:t>
            </a:r>
            <a:r>
              <a:rPr lang="mk-MK" dirty="0" smtClean="0"/>
              <a:t>ПРИНЦИПИ</a:t>
            </a:r>
            <a:endParaRPr lang="mk-MK" dirty="0"/>
          </a:p>
        </p:txBody>
      </p:sp>
      <p:sp>
        <p:nvSpPr>
          <p:cNvPr id="3" name="Content Placeholder 2"/>
          <p:cNvSpPr>
            <a:spLocks noGrp="1"/>
          </p:cNvSpPr>
          <p:nvPr>
            <p:ph idx="1"/>
          </p:nvPr>
        </p:nvSpPr>
        <p:spPr/>
        <p:txBody>
          <a:bodyPr/>
          <a:lstStyle/>
          <a:p>
            <a:r>
              <a:rPr lang="mk-MK" dirty="0"/>
              <a:t>ПРИНЦИП НА ПРОДУКТИВНОСТ</a:t>
            </a:r>
          </a:p>
          <a:p>
            <a:r>
              <a:rPr lang="mk-MK" dirty="0"/>
              <a:t>ПРИНЦИП НА ЕКОНОМИЧНОСТ</a:t>
            </a:r>
          </a:p>
          <a:p>
            <a:r>
              <a:rPr lang="mk-MK" dirty="0"/>
              <a:t>ПРИНЦИП НА РЕНТАБИЛНОСТ (ПРОФИТАБИЛНОСТ</a:t>
            </a:r>
            <a:r>
              <a:rPr lang="mk-MK" dirty="0" smtClean="0"/>
              <a:t>)</a:t>
            </a:r>
            <a:endParaRPr lang="mk-MK" dirty="0"/>
          </a:p>
        </p:txBody>
      </p:sp>
    </p:spTree>
    <p:extLst>
      <p:ext uri="{BB962C8B-B14F-4D97-AF65-F5344CB8AC3E}">
        <p14:creationId xmlns:p14="http://schemas.microsoft.com/office/powerpoint/2010/main" val="1263944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dirty="0" smtClean="0"/>
              <a:t>Продуктивност</a:t>
            </a:r>
            <a:endParaRPr lang="mk-MK" dirty="0"/>
          </a:p>
        </p:txBody>
      </p:sp>
      <p:sp>
        <p:nvSpPr>
          <p:cNvPr id="3" name="Content Placeholder 2"/>
          <p:cNvSpPr>
            <a:spLocks noGrp="1"/>
          </p:cNvSpPr>
          <p:nvPr>
            <p:ph idx="1"/>
          </p:nvPr>
        </p:nvSpPr>
        <p:spPr/>
        <p:txBody>
          <a:bodyPr/>
          <a:lstStyle/>
          <a:p>
            <a:r>
              <a:rPr lang="mk-MK" dirty="0"/>
              <a:t>Однос меѓу производство(промет) и вложен труд</a:t>
            </a:r>
            <a:r>
              <a:rPr lang="mk-MK" dirty="0" smtClean="0"/>
              <a:t>.</a:t>
            </a:r>
          </a:p>
          <a:p>
            <a:pPr marL="0" indent="0">
              <a:buNone/>
            </a:pPr>
            <a:endParaRPr lang="mk-MK" dirty="0"/>
          </a:p>
          <a:p>
            <a:pPr marL="0" indent="0">
              <a:buNone/>
            </a:pPr>
            <a:r>
              <a:rPr lang="mk-MK" dirty="0" smtClean="0"/>
              <a:t>                                    Производство(промет</a:t>
            </a:r>
            <a:r>
              <a:rPr lang="mk-MK" dirty="0"/>
              <a:t>)</a:t>
            </a:r>
          </a:p>
          <a:p>
            <a:r>
              <a:rPr lang="mk-MK" b="1" dirty="0"/>
              <a:t>Продуктивност</a:t>
            </a:r>
            <a:r>
              <a:rPr lang="mk-MK" dirty="0"/>
              <a:t>=---------------------------------------</a:t>
            </a:r>
          </a:p>
          <a:p>
            <a:pPr marL="0" indent="0">
              <a:buNone/>
            </a:pPr>
            <a:r>
              <a:rPr lang="mk-MK" dirty="0" smtClean="0"/>
              <a:t>                                             Вложен </a:t>
            </a:r>
            <a:r>
              <a:rPr lang="mk-MK" dirty="0"/>
              <a:t>труд</a:t>
            </a:r>
          </a:p>
          <a:p>
            <a:pPr marL="0" indent="0">
              <a:buNone/>
            </a:pPr>
            <a:endParaRPr lang="mk-MK" dirty="0"/>
          </a:p>
        </p:txBody>
      </p:sp>
    </p:spTree>
    <p:extLst>
      <p:ext uri="{BB962C8B-B14F-4D97-AF65-F5344CB8AC3E}">
        <p14:creationId xmlns:p14="http://schemas.microsoft.com/office/powerpoint/2010/main" val="202709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1050044"/>
            <a:ext cx="6781800" cy="4923884"/>
          </a:xfrm>
          <a:prstGeom prst="rect">
            <a:avLst/>
          </a:prstGeom>
        </p:spPr>
      </p:pic>
    </p:spTree>
    <p:extLst>
      <p:ext uri="{BB962C8B-B14F-4D97-AF65-F5344CB8AC3E}">
        <p14:creationId xmlns:p14="http://schemas.microsoft.com/office/powerpoint/2010/main" val="536699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dirty="0" smtClean="0"/>
              <a:t>Економичност</a:t>
            </a:r>
            <a:endParaRPr lang="mk-MK" dirty="0"/>
          </a:p>
        </p:txBody>
      </p:sp>
      <p:sp>
        <p:nvSpPr>
          <p:cNvPr id="3" name="Content Placeholder 2"/>
          <p:cNvSpPr>
            <a:spLocks noGrp="1"/>
          </p:cNvSpPr>
          <p:nvPr>
            <p:ph idx="1"/>
          </p:nvPr>
        </p:nvSpPr>
        <p:spPr/>
        <p:txBody>
          <a:bodyPr/>
          <a:lstStyle/>
          <a:p>
            <a:r>
              <a:rPr lang="mk-MK" dirty="0"/>
              <a:t>Однос меѓу производство(промет) и </a:t>
            </a:r>
            <a:r>
              <a:rPr lang="mk-MK" dirty="0" smtClean="0"/>
              <a:t>трошоци</a:t>
            </a:r>
          </a:p>
          <a:p>
            <a:pPr marL="0" indent="0">
              <a:buNone/>
            </a:pPr>
            <a:endParaRPr lang="mk-MK" dirty="0"/>
          </a:p>
          <a:p>
            <a:pPr marL="0" indent="0">
              <a:buNone/>
            </a:pPr>
            <a:r>
              <a:rPr lang="mk-MK" dirty="0" smtClean="0"/>
              <a:t>                                   Производство(промет</a:t>
            </a:r>
            <a:r>
              <a:rPr lang="mk-MK" dirty="0"/>
              <a:t>)</a:t>
            </a:r>
          </a:p>
          <a:p>
            <a:r>
              <a:rPr lang="mk-MK" b="1" dirty="0"/>
              <a:t>Економичност</a:t>
            </a:r>
            <a:r>
              <a:rPr lang="mk-MK" dirty="0"/>
              <a:t>=---------------------------------------</a:t>
            </a:r>
          </a:p>
          <a:p>
            <a:pPr marL="0" indent="0">
              <a:buNone/>
            </a:pPr>
            <a:r>
              <a:rPr lang="mk-MK" dirty="0" smtClean="0"/>
              <a:t>                                              Трошоци</a:t>
            </a:r>
            <a:endParaRPr lang="mk-MK" dirty="0"/>
          </a:p>
          <a:p>
            <a:pPr marL="0" indent="0">
              <a:buNone/>
            </a:pPr>
            <a:endParaRPr lang="mk-MK" dirty="0"/>
          </a:p>
        </p:txBody>
      </p:sp>
    </p:spTree>
    <p:extLst>
      <p:ext uri="{BB962C8B-B14F-4D97-AF65-F5344CB8AC3E}">
        <p14:creationId xmlns:p14="http://schemas.microsoft.com/office/powerpoint/2010/main" val="2922549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1251857"/>
            <a:ext cx="6355079" cy="4539343"/>
          </a:xfrm>
          <a:prstGeom prst="rect">
            <a:avLst/>
          </a:prstGeom>
        </p:spPr>
      </p:pic>
    </p:spTree>
    <p:extLst>
      <p:ext uri="{BB962C8B-B14F-4D97-AF65-F5344CB8AC3E}">
        <p14:creationId xmlns:p14="http://schemas.microsoft.com/office/powerpoint/2010/main" val="633747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smtClean="0"/>
              <a:t>Рентабилност</a:t>
            </a:r>
            <a:br>
              <a:rPr lang="mk-MK" dirty="0" smtClean="0"/>
            </a:br>
            <a:r>
              <a:rPr lang="mk-MK" dirty="0" smtClean="0"/>
              <a:t>(</a:t>
            </a:r>
            <a:r>
              <a:rPr lang="mk-MK" dirty="0"/>
              <a:t>Профитабилност</a:t>
            </a:r>
            <a:r>
              <a:rPr lang="mk-MK" dirty="0" smtClean="0"/>
              <a:t>)</a:t>
            </a:r>
            <a:endParaRPr lang="mk-MK" dirty="0"/>
          </a:p>
        </p:txBody>
      </p:sp>
      <p:sp>
        <p:nvSpPr>
          <p:cNvPr id="3" name="Content Placeholder 2"/>
          <p:cNvSpPr>
            <a:spLocks noGrp="1"/>
          </p:cNvSpPr>
          <p:nvPr>
            <p:ph idx="1"/>
          </p:nvPr>
        </p:nvSpPr>
        <p:spPr/>
        <p:txBody>
          <a:bodyPr/>
          <a:lstStyle/>
          <a:p>
            <a:r>
              <a:rPr lang="mk-MK" dirty="0"/>
              <a:t>Однос меѓу добивката и вложени средства (постојани и обртни</a:t>
            </a:r>
            <a:r>
              <a:rPr lang="mk-MK" dirty="0" smtClean="0"/>
              <a:t>)</a:t>
            </a:r>
          </a:p>
          <a:p>
            <a:pPr marL="0" indent="0">
              <a:buNone/>
            </a:pPr>
            <a:endParaRPr lang="mk-MK" dirty="0"/>
          </a:p>
          <a:p>
            <a:pPr marL="0" indent="0">
              <a:buNone/>
            </a:pPr>
            <a:r>
              <a:rPr lang="mk-MK" dirty="0" smtClean="0"/>
              <a:t>                                               Добивка</a:t>
            </a:r>
            <a:endParaRPr lang="mk-MK" dirty="0"/>
          </a:p>
          <a:p>
            <a:r>
              <a:rPr lang="mk-MK" b="1" dirty="0"/>
              <a:t>Рентабилност</a:t>
            </a:r>
            <a:r>
              <a:rPr lang="mk-MK" dirty="0"/>
              <a:t>=---------------------------------------</a:t>
            </a:r>
          </a:p>
          <a:p>
            <a:pPr marL="0" indent="0">
              <a:buNone/>
            </a:pPr>
            <a:r>
              <a:rPr lang="mk-MK" dirty="0" smtClean="0"/>
              <a:t>                                         Вложени </a:t>
            </a:r>
            <a:r>
              <a:rPr lang="mk-MK" dirty="0"/>
              <a:t>средства</a:t>
            </a:r>
          </a:p>
          <a:p>
            <a:endParaRPr lang="mk-MK" dirty="0"/>
          </a:p>
        </p:txBody>
      </p:sp>
    </p:spTree>
    <p:extLst>
      <p:ext uri="{BB962C8B-B14F-4D97-AF65-F5344CB8AC3E}">
        <p14:creationId xmlns:p14="http://schemas.microsoft.com/office/powerpoint/2010/main" val="179495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600" y="1041400"/>
            <a:ext cx="7010399" cy="4673600"/>
          </a:xfrm>
          <a:prstGeom prst="rect">
            <a:avLst/>
          </a:prstGeom>
        </p:spPr>
      </p:pic>
    </p:spTree>
    <p:extLst>
      <p:ext uri="{BB962C8B-B14F-4D97-AF65-F5344CB8AC3E}">
        <p14:creationId xmlns:p14="http://schemas.microsoft.com/office/powerpoint/2010/main" val="489177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Ефективност </a:t>
            </a:r>
            <a:endParaRPr lang="mk-MK" dirty="0"/>
          </a:p>
        </p:txBody>
      </p:sp>
      <p:sp>
        <p:nvSpPr>
          <p:cNvPr id="3" name="Content Placeholder 2"/>
          <p:cNvSpPr>
            <a:spLocks noGrp="1"/>
          </p:cNvSpPr>
          <p:nvPr>
            <p:ph idx="1"/>
          </p:nvPr>
        </p:nvSpPr>
        <p:spPr>
          <a:xfrm>
            <a:off x="1176865" y="2490135"/>
            <a:ext cx="4157135" cy="3444997"/>
          </a:xfrm>
        </p:spPr>
        <p:txBody>
          <a:bodyPr>
            <a:normAutofit lnSpcReduction="10000"/>
          </a:bodyPr>
          <a:lstStyle/>
          <a:p>
            <a:r>
              <a:rPr lang="ru-RU" dirty="0"/>
              <a:t> Ефективност значи способност на претпријатието да ги набави потребните ресурси и да ги искористи што поефикасно за остварување на целите.</a:t>
            </a:r>
          </a:p>
          <a:p>
            <a:r>
              <a:rPr lang="ru-RU" dirty="0"/>
              <a:t>		   ЕФЕКТИВНОСТ ЗНАЧИ ДА СЕ ПРАВАТ     ВИСТИНСКИТЕ РАБОТИ.</a:t>
            </a:r>
            <a:endParaRPr lang="mk-MK" dirty="0"/>
          </a:p>
        </p:txBody>
      </p:sp>
      <p:pic>
        <p:nvPicPr>
          <p:cNvPr id="4" name="Picture 3"/>
          <p:cNvPicPr>
            <a:picLocks noChangeAspect="1"/>
          </p:cNvPicPr>
          <p:nvPr/>
        </p:nvPicPr>
        <p:blipFill>
          <a:blip r:embed="rId2"/>
          <a:stretch>
            <a:fillRect/>
          </a:stretch>
        </p:blipFill>
        <p:spPr>
          <a:xfrm>
            <a:off x="5356860" y="3276600"/>
            <a:ext cx="2926080" cy="1828800"/>
          </a:xfrm>
          <a:prstGeom prst="rect">
            <a:avLst/>
          </a:prstGeom>
        </p:spPr>
      </p:pic>
    </p:spTree>
    <p:extLst>
      <p:ext uri="{BB962C8B-B14F-4D97-AF65-F5344CB8AC3E}">
        <p14:creationId xmlns:p14="http://schemas.microsoft.com/office/powerpoint/2010/main" val="11395827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9</TotalTime>
  <Words>338</Words>
  <Application>Microsoft Office PowerPoint</Application>
  <PresentationFormat>On-screen Show (4:3)</PresentationFormat>
  <Paragraphs>57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Економски принципи</vt:lpstr>
      <vt:lpstr>ЕКОНОМСКИ ПРИНЦИПИ</vt:lpstr>
      <vt:lpstr>Продуктивност</vt:lpstr>
      <vt:lpstr>PowerPoint Presentation</vt:lpstr>
      <vt:lpstr>Економичност</vt:lpstr>
      <vt:lpstr>PowerPoint Presentation</vt:lpstr>
      <vt:lpstr>Рентабилност (Профитабилност)</vt:lpstr>
      <vt:lpstr>PowerPoint Presentation</vt:lpstr>
      <vt:lpstr>Ефективност </vt:lpstr>
      <vt:lpstr>Ефикасност</vt:lpstr>
      <vt:lpstr>PowerPoint Presentation</vt:lpstr>
      <vt:lpstr>Продуктивност (задача)</vt:lpstr>
      <vt:lpstr>Економичност (задача)</vt:lpstr>
      <vt:lpstr>Рентабилност (задача)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Економски принципи</dc:title>
  <dc:creator>Bibe</dc:creator>
  <cp:lastModifiedBy>Bibe</cp:lastModifiedBy>
  <cp:revision>3</cp:revision>
  <dcterms:created xsi:type="dcterms:W3CDTF">2006-08-16T00:00:00Z</dcterms:created>
  <dcterms:modified xsi:type="dcterms:W3CDTF">2017-05-15T10:13:52Z</dcterms:modified>
</cp:coreProperties>
</file>